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Nuni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regular.fntdata"/><Relationship Id="rId14" Type="http://schemas.openxmlformats.org/officeDocument/2006/relationships/slide" Target="slides/slide9.xml"/><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Nuni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5f05e7b69f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5f05e7b69f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5f05e7b69f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5f05e7b69f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5f05e7b69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5f05e7b69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5f05e7b69f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5f05e7b69f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f05e7b69f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5f05e7b69f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5f05e7b69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5f05e7b69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5f05e7b69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5f05e7b69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5f05e7b69f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5f05e7b69f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ahrefs.com/blog/content-marketing-statistics/"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63EF5"/>
        </a:solidFill>
      </p:bgPr>
    </p:bg>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fontScale="90000"/>
          </a:bodyPr>
          <a:lstStyle/>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sz="3022">
              <a:solidFill>
                <a:schemeClr val="lt2"/>
              </a:solidFill>
            </a:endParaRPr>
          </a:p>
          <a:p>
            <a:pPr indent="0" lvl="0" marL="0" rtl="0" algn="l">
              <a:lnSpc>
                <a:spcPct val="115000"/>
              </a:lnSpc>
              <a:spcBef>
                <a:spcPts val="1200"/>
              </a:spcBef>
              <a:spcAft>
                <a:spcPts val="0"/>
              </a:spcAft>
              <a:buNone/>
            </a:pPr>
            <a:r>
              <a:rPr b="1" lang="en" sz="3022">
                <a:solidFill>
                  <a:schemeClr val="lt2"/>
                </a:solidFill>
              </a:rPr>
              <a:t>Shine Bright Like a Diamond: How Diamond Retailers Sparkle When They Mobilize Content Marketing</a:t>
            </a:r>
            <a:endParaRPr b="1" sz="3022">
              <a:solidFill>
                <a:schemeClr val="lt2"/>
              </a:solidFill>
            </a:endParaRPr>
          </a:p>
          <a:p>
            <a:pPr indent="0" lvl="0" marL="0" rtl="0" algn="l">
              <a:lnSpc>
                <a:spcPct val="115000"/>
              </a:lnSpc>
              <a:spcBef>
                <a:spcPts val="1200"/>
              </a:spcBef>
              <a:spcAft>
                <a:spcPts val="0"/>
              </a:spcAft>
              <a:buNone/>
            </a:pPr>
            <a:r>
              <a:rPr lang="en"/>
              <a:t>					</a:t>
            </a:r>
            <a:r>
              <a:rPr lang="en" sz="2466"/>
              <a:t>BitterRoot Content</a:t>
            </a:r>
            <a:endParaRPr sz="2466"/>
          </a:p>
          <a:p>
            <a:pPr indent="0" lvl="0" marL="0" rtl="0" algn="l">
              <a:lnSpc>
                <a:spcPct val="115000"/>
              </a:lnSpc>
              <a:spcBef>
                <a:spcPts val="1200"/>
              </a:spcBef>
              <a:spcAft>
                <a:spcPts val="0"/>
              </a:spcAft>
              <a:buClr>
                <a:schemeClr val="dk1"/>
              </a:buClr>
              <a:buSzPct val="28947"/>
              <a:buFont typeface="Arial"/>
              <a:buNone/>
            </a:pPr>
            <a:r>
              <a:t/>
            </a:r>
            <a:endParaRPr/>
          </a:p>
          <a:p>
            <a:pPr indent="0" lvl="0" marL="0" rtl="0" algn="ctr">
              <a:spcBef>
                <a:spcPts val="12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ph type="title"/>
          </p:nvPr>
        </p:nvSpPr>
        <p:spPr>
          <a:xfrm>
            <a:off x="819150" y="845600"/>
            <a:ext cx="3360600" cy="227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t>You don’t just sell diamonds, you </a:t>
            </a:r>
            <a:r>
              <a:rPr b="1" lang="en" sz="3200">
                <a:solidFill>
                  <a:schemeClr val="lt2"/>
                </a:solidFill>
              </a:rPr>
              <a:t>turn dreams into reality</a:t>
            </a:r>
            <a:endParaRPr b="1" sz="3200">
              <a:solidFill>
                <a:schemeClr val="lt2"/>
              </a:solidFill>
            </a:endParaRPr>
          </a:p>
        </p:txBody>
      </p:sp>
      <p:sp>
        <p:nvSpPr>
          <p:cNvPr id="134" name="Google Shape;134;p14"/>
          <p:cNvSpPr txBox="1"/>
          <p:nvPr>
            <p:ph idx="1" type="body"/>
          </p:nvPr>
        </p:nvSpPr>
        <p:spPr>
          <a:xfrm>
            <a:off x="4572000" y="438975"/>
            <a:ext cx="3753000" cy="3999900"/>
          </a:xfrm>
          <a:prstGeom prst="rect">
            <a:avLst/>
          </a:prstGeom>
        </p:spPr>
        <p:txBody>
          <a:bodyPr anchorCtr="0" anchor="t" bIns="91425" lIns="91425" spcFirstLastPara="1" rIns="91425" wrap="square" tIns="91425">
            <a:normAutofit lnSpcReduction="20000"/>
          </a:bodyPr>
          <a:lstStyle/>
          <a:p>
            <a:pPr indent="0" lvl="0" marL="0" rtl="0" algn="l">
              <a:spcBef>
                <a:spcPts val="1200"/>
              </a:spcBef>
              <a:spcAft>
                <a:spcPts val="0"/>
              </a:spcAft>
              <a:buNone/>
            </a:pPr>
            <a:r>
              <a:t/>
            </a:r>
            <a:endParaRPr sz="1100">
              <a:solidFill>
                <a:schemeClr val="lt1"/>
              </a:solidFill>
              <a:latin typeface="Arial"/>
              <a:ea typeface="Arial"/>
              <a:cs typeface="Arial"/>
              <a:sym typeface="Arial"/>
            </a:endParaRPr>
          </a:p>
          <a:p>
            <a:pPr indent="0" lvl="0" marL="0" rtl="0" algn="l">
              <a:spcBef>
                <a:spcPts val="1200"/>
              </a:spcBef>
              <a:spcAft>
                <a:spcPts val="0"/>
              </a:spcAft>
              <a:buNone/>
            </a:pPr>
            <a:r>
              <a:rPr lang="en" sz="1100">
                <a:solidFill>
                  <a:schemeClr val="lt1"/>
                </a:solidFill>
                <a:latin typeface="Arial"/>
                <a:ea typeface="Arial"/>
                <a:cs typeface="Arial"/>
                <a:sym typeface="Arial"/>
              </a:rPr>
              <a:t>Able to see and coax beauty out of unassuming rocks, jewelers today are so much more than the big-store, cookie cutter, diamond retailers of yesteryear. And the outlook looks as </a:t>
            </a:r>
            <a:r>
              <a:rPr lang="en" sz="1100">
                <a:solidFill>
                  <a:schemeClr val="lt2"/>
                </a:solidFill>
                <a:latin typeface="Arial"/>
                <a:ea typeface="Arial"/>
                <a:cs typeface="Arial"/>
                <a:sym typeface="Arial"/>
              </a:rPr>
              <a:t>bright as a colorless diamond</a:t>
            </a:r>
            <a:r>
              <a:rPr lang="en" sz="1100">
                <a:solidFill>
                  <a:schemeClr val="lt1"/>
                </a:solidFill>
                <a:latin typeface="Arial"/>
                <a:ea typeface="Arial"/>
                <a:cs typeface="Arial"/>
                <a:sym typeface="Arial"/>
              </a:rPr>
              <a:t>.</a:t>
            </a:r>
            <a:endParaRPr sz="1100">
              <a:solidFill>
                <a:schemeClr val="lt1"/>
              </a:solidFill>
              <a:latin typeface="Arial"/>
              <a:ea typeface="Arial"/>
              <a:cs typeface="Arial"/>
              <a:sym typeface="Arial"/>
            </a:endParaRPr>
          </a:p>
          <a:p>
            <a:pPr indent="0" lvl="0" marL="0" rtl="0" algn="l">
              <a:spcBef>
                <a:spcPts val="1200"/>
              </a:spcBef>
              <a:spcAft>
                <a:spcPts val="0"/>
              </a:spcAft>
              <a:buNone/>
            </a:pPr>
            <a:r>
              <a:rPr lang="en" sz="1100">
                <a:solidFill>
                  <a:schemeClr val="lt1"/>
                </a:solidFill>
                <a:latin typeface="Arial"/>
                <a:ea typeface="Arial"/>
                <a:cs typeface="Arial"/>
                <a:sym typeface="Arial"/>
              </a:rPr>
              <a:t>The engagement ring market is projected to grow to $40 million by 2027. That's a compound annual growth rate of 4.31%.*</a:t>
            </a:r>
            <a:endParaRPr sz="1100">
              <a:solidFill>
                <a:schemeClr val="lt1"/>
              </a:solidFill>
              <a:latin typeface="Arial"/>
              <a:ea typeface="Arial"/>
              <a:cs typeface="Arial"/>
              <a:sym typeface="Arial"/>
            </a:endParaRPr>
          </a:p>
          <a:p>
            <a:pPr indent="0" lvl="0" marL="0" rtl="0" algn="l">
              <a:spcBef>
                <a:spcPts val="1200"/>
              </a:spcBef>
              <a:spcAft>
                <a:spcPts val="0"/>
              </a:spcAft>
              <a:buNone/>
            </a:pPr>
            <a:r>
              <a:rPr lang="en" sz="1100">
                <a:solidFill>
                  <a:schemeClr val="lt1"/>
                </a:solidFill>
                <a:latin typeface="Arial"/>
                <a:ea typeface="Arial"/>
                <a:cs typeface="Arial"/>
                <a:sym typeface="Arial"/>
              </a:rPr>
              <a:t>But more opportunity equals more challenges. Today, many engagement ring businesses are finding themselves faced with a variety of threats including: </a:t>
            </a:r>
            <a:endParaRPr sz="1100">
              <a:solidFill>
                <a:schemeClr val="lt1"/>
              </a:solidFill>
              <a:latin typeface="Arial"/>
              <a:ea typeface="Arial"/>
              <a:cs typeface="Arial"/>
              <a:sym typeface="Arial"/>
            </a:endParaRPr>
          </a:p>
          <a:p>
            <a:pPr indent="-298450" lvl="0" marL="457200" rtl="0" algn="l">
              <a:spcBef>
                <a:spcPts val="1200"/>
              </a:spcBef>
              <a:spcAft>
                <a:spcPts val="0"/>
              </a:spcAft>
              <a:buClr>
                <a:schemeClr val="lt2"/>
              </a:buClr>
              <a:buSzPts val="1100"/>
              <a:buFont typeface="Arial"/>
              <a:buChar char="●"/>
            </a:pPr>
            <a:r>
              <a:rPr lang="en" sz="1100">
                <a:solidFill>
                  <a:schemeClr val="lt2"/>
                </a:solidFill>
                <a:latin typeface="Arial"/>
                <a:ea typeface="Arial"/>
                <a:cs typeface="Arial"/>
                <a:sym typeface="Arial"/>
              </a:rPr>
              <a:t>Increasing competition leading to an oversaturated market </a:t>
            </a:r>
            <a:endParaRPr sz="1100">
              <a:solidFill>
                <a:schemeClr val="lt2"/>
              </a:solidFill>
              <a:latin typeface="Arial"/>
              <a:ea typeface="Arial"/>
              <a:cs typeface="Arial"/>
              <a:sym typeface="Arial"/>
            </a:endParaRPr>
          </a:p>
          <a:p>
            <a:pPr indent="-298450" lvl="0" marL="457200" rtl="0" algn="l">
              <a:spcBef>
                <a:spcPts val="0"/>
              </a:spcBef>
              <a:spcAft>
                <a:spcPts val="0"/>
              </a:spcAft>
              <a:buClr>
                <a:schemeClr val="lt2"/>
              </a:buClr>
              <a:buSzPts val="1100"/>
              <a:buFont typeface="Arial"/>
              <a:buChar char="●"/>
            </a:pPr>
            <a:r>
              <a:rPr lang="en" sz="1100">
                <a:solidFill>
                  <a:schemeClr val="lt2"/>
                </a:solidFill>
                <a:latin typeface="Arial"/>
                <a:ea typeface="Arial"/>
                <a:cs typeface="Arial"/>
                <a:sym typeface="Arial"/>
              </a:rPr>
              <a:t> The continual rise of online shopping, rendering in-person sales mute </a:t>
            </a:r>
            <a:endParaRPr sz="1100">
              <a:solidFill>
                <a:schemeClr val="lt2"/>
              </a:solidFill>
              <a:latin typeface="Arial"/>
              <a:ea typeface="Arial"/>
              <a:cs typeface="Arial"/>
              <a:sym typeface="Arial"/>
            </a:endParaRPr>
          </a:p>
          <a:p>
            <a:pPr indent="-298450" lvl="0" marL="457200" rtl="0" algn="l">
              <a:spcBef>
                <a:spcPts val="0"/>
              </a:spcBef>
              <a:spcAft>
                <a:spcPts val="0"/>
              </a:spcAft>
              <a:buClr>
                <a:schemeClr val="lt2"/>
              </a:buClr>
              <a:buSzPts val="1100"/>
              <a:buFont typeface="Arial"/>
              <a:buChar char="●"/>
            </a:pPr>
            <a:r>
              <a:rPr lang="en" sz="1100">
                <a:solidFill>
                  <a:schemeClr val="lt2"/>
                </a:solidFill>
                <a:latin typeface="Arial"/>
                <a:ea typeface="Arial"/>
                <a:cs typeface="Arial"/>
                <a:sym typeface="Arial"/>
              </a:rPr>
              <a:t>Continual digital stimulation resulting in </a:t>
            </a:r>
            <a:r>
              <a:rPr lang="en" sz="1100">
                <a:solidFill>
                  <a:schemeClr val="lt2"/>
                </a:solidFill>
                <a:latin typeface="Arial"/>
                <a:ea typeface="Arial"/>
                <a:cs typeface="Arial"/>
                <a:sym typeface="Arial"/>
              </a:rPr>
              <a:t>decreased</a:t>
            </a:r>
            <a:r>
              <a:rPr lang="en" sz="1100">
                <a:solidFill>
                  <a:schemeClr val="lt2"/>
                </a:solidFill>
                <a:latin typeface="Arial"/>
                <a:ea typeface="Arial"/>
                <a:cs typeface="Arial"/>
                <a:sym typeface="Arial"/>
              </a:rPr>
              <a:t> attention spans and poor brand recognition by consumers</a:t>
            </a:r>
            <a:endParaRPr sz="1100">
              <a:solidFill>
                <a:schemeClr val="lt2"/>
              </a:solidFill>
              <a:latin typeface="Arial"/>
              <a:ea typeface="Arial"/>
              <a:cs typeface="Arial"/>
              <a:sym typeface="Arial"/>
            </a:endParaRPr>
          </a:p>
          <a:p>
            <a:pPr indent="0" lvl="0" marL="0" rtl="0" algn="l">
              <a:spcBef>
                <a:spcPts val="1200"/>
              </a:spcBef>
              <a:spcAft>
                <a:spcPts val="1200"/>
              </a:spcAft>
              <a:buNone/>
            </a:pPr>
            <a:r>
              <a:rPr lang="en" sz="800">
                <a:solidFill>
                  <a:schemeClr val="lt1"/>
                </a:solidFill>
              </a:rPr>
              <a:t>*Verified Market Research, Dec. 2021</a:t>
            </a:r>
            <a:endParaRPr sz="8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5"/>
          <p:cNvSpPr txBox="1"/>
          <p:nvPr>
            <p:ph type="title"/>
          </p:nvPr>
        </p:nvSpPr>
        <p:spPr>
          <a:xfrm>
            <a:off x="5210300" y="406625"/>
            <a:ext cx="31491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Content marketing can help </a:t>
            </a:r>
            <a:endParaRPr b="1" sz="3200"/>
          </a:p>
          <a:p>
            <a:pPr indent="0" lvl="0" marL="0" rtl="0" algn="l">
              <a:spcBef>
                <a:spcPts val="0"/>
              </a:spcBef>
              <a:spcAft>
                <a:spcPts val="0"/>
              </a:spcAft>
              <a:buSzPts val="990"/>
              <a:buNone/>
            </a:pPr>
            <a:r>
              <a:t/>
            </a:r>
            <a:endParaRPr b="1" sz="3200"/>
          </a:p>
        </p:txBody>
      </p:sp>
      <p:sp>
        <p:nvSpPr>
          <p:cNvPr id="140" name="Google Shape;140;p15"/>
          <p:cNvSpPr txBox="1"/>
          <p:nvPr>
            <p:ph idx="1" type="body"/>
          </p:nvPr>
        </p:nvSpPr>
        <p:spPr>
          <a:xfrm>
            <a:off x="819150" y="601200"/>
            <a:ext cx="3589500" cy="3837600"/>
          </a:xfrm>
          <a:prstGeom prst="rect">
            <a:avLst/>
          </a:prstGeom>
        </p:spPr>
        <p:txBody>
          <a:bodyPr anchorCtr="0" anchor="t" bIns="91425" lIns="91425" spcFirstLastPara="1" rIns="91425" wrap="square" tIns="91425">
            <a:normAutofit lnSpcReduction="10000"/>
          </a:bodyPr>
          <a:lstStyle/>
          <a:p>
            <a:pPr indent="0" lvl="0" marL="0" rtl="0" algn="l">
              <a:spcBef>
                <a:spcPts val="1200"/>
              </a:spcBef>
              <a:spcAft>
                <a:spcPts val="0"/>
              </a:spcAft>
              <a:buNone/>
            </a:pPr>
            <a:r>
              <a:rPr b="1" lang="en" sz="1100">
                <a:solidFill>
                  <a:schemeClr val="lt1"/>
                </a:solidFill>
                <a:latin typeface="Arial"/>
                <a:ea typeface="Arial"/>
                <a:cs typeface="Arial"/>
                <a:sym typeface="Arial"/>
              </a:rPr>
              <a:t>In a world where consumers are constantly bombarded with advertisements and promotional messages, content marketing cuts through the clutter to deliver valuable, relevant, and engaging content that is simply a cut above the rest. </a:t>
            </a:r>
            <a:endParaRPr b="1" sz="1100">
              <a:solidFill>
                <a:schemeClr val="lt1"/>
              </a:solidFill>
              <a:latin typeface="Arial"/>
              <a:ea typeface="Arial"/>
              <a:cs typeface="Arial"/>
              <a:sym typeface="Arial"/>
            </a:endParaRPr>
          </a:p>
          <a:p>
            <a:pPr indent="0" lvl="0" marL="0" rtl="0" algn="l">
              <a:spcBef>
                <a:spcPts val="1200"/>
              </a:spcBef>
              <a:spcAft>
                <a:spcPts val="0"/>
              </a:spcAft>
              <a:buNone/>
            </a:pPr>
            <a:r>
              <a:rPr b="1" lang="en" sz="1100">
                <a:solidFill>
                  <a:schemeClr val="lt1"/>
                </a:solidFill>
                <a:latin typeface="Arial"/>
                <a:ea typeface="Arial"/>
                <a:cs typeface="Arial"/>
                <a:sym typeface="Arial"/>
              </a:rPr>
              <a:t>In 2022: </a:t>
            </a:r>
            <a:endParaRPr b="1" sz="1100">
              <a:solidFill>
                <a:schemeClr val="lt1"/>
              </a:solidFill>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b="1" lang="en" sz="1100">
                <a:solidFill>
                  <a:schemeClr val="lt2"/>
                </a:solidFill>
                <a:latin typeface="Arial"/>
                <a:ea typeface="Arial"/>
                <a:cs typeface="Arial"/>
                <a:sym typeface="Arial"/>
              </a:rPr>
              <a:t>409 million</a:t>
            </a:r>
            <a:r>
              <a:rPr b="1" lang="en" sz="1100">
                <a:solidFill>
                  <a:schemeClr val="lt1"/>
                </a:solidFill>
                <a:latin typeface="Arial"/>
                <a:ea typeface="Arial"/>
                <a:cs typeface="Arial"/>
                <a:sym typeface="Arial"/>
              </a:rPr>
              <a:t> people view more that 20 billion blog posts per month </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1100">
                <a:solidFill>
                  <a:schemeClr val="lt1"/>
                </a:solidFill>
                <a:latin typeface="Arial"/>
                <a:ea typeface="Arial"/>
                <a:cs typeface="Arial"/>
                <a:sym typeface="Arial"/>
              </a:rPr>
              <a:t>Websites with blogs have </a:t>
            </a:r>
            <a:r>
              <a:rPr b="1" lang="en" sz="1100">
                <a:solidFill>
                  <a:schemeClr val="lt2"/>
                </a:solidFill>
                <a:latin typeface="Arial"/>
                <a:ea typeface="Arial"/>
                <a:cs typeface="Arial"/>
                <a:sym typeface="Arial"/>
              </a:rPr>
              <a:t>434% more</a:t>
            </a:r>
            <a:r>
              <a:rPr b="1" lang="en" sz="1100">
                <a:solidFill>
                  <a:schemeClr val="lt1"/>
                </a:solidFill>
                <a:latin typeface="Arial"/>
                <a:ea typeface="Arial"/>
                <a:cs typeface="Arial"/>
                <a:sym typeface="Arial"/>
              </a:rPr>
              <a:t> </a:t>
            </a:r>
            <a:r>
              <a:rPr b="1" lang="en" sz="1100">
                <a:solidFill>
                  <a:schemeClr val="lt1"/>
                </a:solidFill>
                <a:latin typeface="Arial"/>
                <a:ea typeface="Arial"/>
                <a:cs typeface="Arial"/>
                <a:sym typeface="Arial"/>
              </a:rPr>
              <a:t>indexed pages </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1100">
                <a:solidFill>
                  <a:schemeClr val="lt2"/>
                </a:solidFill>
                <a:latin typeface="Arial"/>
                <a:ea typeface="Arial"/>
                <a:cs typeface="Arial"/>
                <a:sym typeface="Arial"/>
              </a:rPr>
              <a:t>67% </a:t>
            </a:r>
            <a:r>
              <a:rPr b="1" lang="en" sz="1100">
                <a:solidFill>
                  <a:schemeClr val="lt1"/>
                </a:solidFill>
                <a:latin typeface="Arial"/>
                <a:ea typeface="Arial"/>
                <a:cs typeface="Arial"/>
                <a:sym typeface="Arial"/>
              </a:rPr>
              <a:t>of marketers report that content marketing helps generate leads </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1100">
                <a:solidFill>
                  <a:schemeClr val="lt2"/>
                </a:solidFill>
                <a:latin typeface="Arial"/>
                <a:ea typeface="Arial"/>
                <a:cs typeface="Arial"/>
                <a:sym typeface="Arial"/>
              </a:rPr>
              <a:t>70%</a:t>
            </a:r>
            <a:r>
              <a:rPr b="1" lang="en" sz="1100">
                <a:solidFill>
                  <a:schemeClr val="lt1"/>
                </a:solidFill>
                <a:latin typeface="Arial"/>
                <a:ea typeface="Arial"/>
                <a:cs typeface="Arial"/>
                <a:sym typeface="Arial"/>
              </a:rPr>
              <a:t> of people would prefer to get information from blogs rather than advertisements</a:t>
            </a:r>
            <a:endParaRPr b="1" sz="800">
              <a:solidFill>
                <a:schemeClr val="lt1"/>
              </a:solidFill>
              <a:latin typeface="Arial"/>
              <a:ea typeface="Arial"/>
              <a:cs typeface="Arial"/>
              <a:sym typeface="Arial"/>
            </a:endParaRPr>
          </a:p>
          <a:p>
            <a:pPr indent="0" lvl="0" marL="0" rtl="0" algn="l">
              <a:spcBef>
                <a:spcPts val="1200"/>
              </a:spcBef>
              <a:spcAft>
                <a:spcPts val="0"/>
              </a:spcAft>
              <a:buNone/>
            </a:pPr>
            <a:r>
              <a:rPr b="1" lang="en" sz="800">
                <a:solidFill>
                  <a:schemeClr val="lt1"/>
                </a:solidFill>
                <a:latin typeface="Arial"/>
                <a:ea typeface="Arial"/>
                <a:cs typeface="Arial"/>
                <a:sym typeface="Arial"/>
              </a:rPr>
              <a:t>Source: </a:t>
            </a:r>
            <a:r>
              <a:rPr b="1" lang="en" sz="800" u="sng">
                <a:solidFill>
                  <a:schemeClr val="hlink"/>
                </a:solidFill>
                <a:latin typeface="Arial"/>
                <a:ea typeface="Arial"/>
                <a:cs typeface="Arial"/>
                <a:sym typeface="Arial"/>
                <a:hlinkClick r:id="rId3"/>
              </a:rPr>
              <a:t>Ahrefs, Oct.2022</a:t>
            </a:r>
            <a:endParaRPr b="1" sz="800">
              <a:solidFill>
                <a:schemeClr val="lt1"/>
              </a:solidFill>
              <a:latin typeface="Arial"/>
              <a:ea typeface="Arial"/>
              <a:cs typeface="Arial"/>
              <a:sym typeface="Arial"/>
            </a:endParaRPr>
          </a:p>
          <a:p>
            <a:pPr indent="0" lvl="0" marL="0" rtl="0" algn="l">
              <a:spcBef>
                <a:spcPts val="1200"/>
              </a:spcBef>
              <a:spcAft>
                <a:spcPts val="1200"/>
              </a:spcAft>
              <a:buNone/>
            </a:pPr>
            <a:r>
              <a:t/>
            </a:r>
            <a:endParaRPr/>
          </a:p>
        </p:txBody>
      </p:sp>
      <p:sp>
        <p:nvSpPr>
          <p:cNvPr id="141" name="Google Shape;141;p15"/>
          <p:cNvSpPr txBox="1"/>
          <p:nvPr/>
        </p:nvSpPr>
        <p:spPr>
          <a:xfrm>
            <a:off x="7309675" y="3378100"/>
            <a:ext cx="185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42" name="Google Shape;142;p15"/>
          <p:cNvPicPr preferRelativeResize="0"/>
          <p:nvPr/>
        </p:nvPicPr>
        <p:blipFill>
          <a:blip r:embed="rId4">
            <a:alphaModFix/>
          </a:blip>
          <a:stretch>
            <a:fillRect/>
          </a:stretch>
        </p:blipFill>
        <p:spPr>
          <a:xfrm>
            <a:off x="5066950" y="2032600"/>
            <a:ext cx="3435802" cy="2290525"/>
          </a:xfrm>
          <a:prstGeom prst="rect">
            <a:avLst/>
          </a:prstGeom>
          <a:noFill/>
          <a:ln>
            <a:noFill/>
          </a:ln>
        </p:spPr>
      </p:pic>
      <p:sp>
        <p:nvSpPr>
          <p:cNvPr id="143" name="Google Shape;143;p15"/>
          <p:cNvSpPr txBox="1"/>
          <p:nvPr/>
        </p:nvSpPr>
        <p:spPr>
          <a:xfrm>
            <a:off x="5592000" y="2337950"/>
            <a:ext cx="629700" cy="7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6"/>
          <p:cNvSpPr txBox="1"/>
          <p:nvPr>
            <p:ph type="title"/>
          </p:nvPr>
        </p:nvSpPr>
        <p:spPr>
          <a:xfrm>
            <a:off x="819150" y="845600"/>
            <a:ext cx="46680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200"/>
              <a:t>Selling diamonds online has a Mohs rating of 10.0</a:t>
            </a:r>
            <a:endParaRPr b="1" sz="3200"/>
          </a:p>
        </p:txBody>
      </p:sp>
      <p:sp>
        <p:nvSpPr>
          <p:cNvPr id="149" name="Google Shape;149;p16"/>
          <p:cNvSpPr txBox="1"/>
          <p:nvPr>
            <p:ph idx="1" type="body"/>
          </p:nvPr>
        </p:nvSpPr>
        <p:spPr>
          <a:xfrm>
            <a:off x="5487150" y="692925"/>
            <a:ext cx="2805300" cy="3725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100">
                <a:solidFill>
                  <a:schemeClr val="lt1"/>
                </a:solidFill>
                <a:latin typeface="Arial"/>
                <a:ea typeface="Arial"/>
                <a:cs typeface="Arial"/>
                <a:sym typeface="Arial"/>
              </a:rPr>
              <a:t>Content marketing is a long-term digital marketing strategy that creates and shares highly relevant, valuable, and engaging digital content to drive customer profitability, increase brand awareness and authority, and connect more deeply with customers.</a:t>
            </a:r>
            <a:endParaRPr b="1" sz="1100">
              <a:solidFill>
                <a:schemeClr val="lt1"/>
              </a:solidFill>
              <a:latin typeface="Arial"/>
              <a:ea typeface="Arial"/>
              <a:cs typeface="Arial"/>
              <a:sym typeface="Arial"/>
            </a:endParaRPr>
          </a:p>
          <a:p>
            <a:pPr indent="0" lvl="0" marL="0" rtl="0" algn="l">
              <a:spcBef>
                <a:spcPts val="1200"/>
              </a:spcBef>
              <a:spcAft>
                <a:spcPts val="0"/>
              </a:spcAft>
              <a:buNone/>
            </a:pPr>
            <a:r>
              <a:rPr b="1" lang="en" sz="1100">
                <a:solidFill>
                  <a:schemeClr val="lt1"/>
                </a:solidFill>
                <a:latin typeface="Arial"/>
                <a:ea typeface="Arial"/>
                <a:cs typeface="Arial"/>
                <a:sym typeface="Arial"/>
              </a:rPr>
              <a:t>Brands that </a:t>
            </a:r>
            <a:r>
              <a:rPr b="1" lang="en" sz="1100">
                <a:solidFill>
                  <a:schemeClr val="lt1"/>
                </a:solidFill>
                <a:latin typeface="Arial"/>
                <a:ea typeface="Arial"/>
                <a:cs typeface="Arial"/>
                <a:sym typeface="Arial"/>
              </a:rPr>
              <a:t>employ</a:t>
            </a:r>
            <a:r>
              <a:rPr b="1" lang="en" sz="1100">
                <a:solidFill>
                  <a:schemeClr val="lt1"/>
                </a:solidFill>
                <a:latin typeface="Arial"/>
                <a:ea typeface="Arial"/>
                <a:cs typeface="Arial"/>
                <a:sym typeface="Arial"/>
              </a:rPr>
              <a:t> a content marketing strategy see 3x the amount of leads at 62% *less cost than traditional marketing. </a:t>
            </a:r>
            <a:endParaRPr b="1" sz="1100">
              <a:solidFill>
                <a:schemeClr val="lt1"/>
              </a:solidFill>
              <a:latin typeface="Arial"/>
              <a:ea typeface="Arial"/>
              <a:cs typeface="Arial"/>
              <a:sym typeface="Arial"/>
            </a:endParaRPr>
          </a:p>
          <a:p>
            <a:pPr indent="0" lvl="0" marL="0" rtl="0" algn="l">
              <a:spcBef>
                <a:spcPts val="1200"/>
              </a:spcBef>
              <a:spcAft>
                <a:spcPts val="1200"/>
              </a:spcAft>
              <a:buNone/>
            </a:pPr>
            <a:r>
              <a:rPr b="1" lang="en" sz="1100">
                <a:solidFill>
                  <a:schemeClr val="lt1"/>
                </a:solidFill>
                <a:latin typeface="Arial"/>
                <a:ea typeface="Arial"/>
                <a:cs typeface="Arial"/>
                <a:sym typeface="Arial"/>
              </a:rPr>
              <a:t>Additionally, brands receive 1000%* more organic traffic when they utilize content marketing over organic social media. </a:t>
            </a:r>
            <a:endParaRPr b="1">
              <a:solidFill>
                <a:schemeClr val="lt1"/>
              </a:solidFill>
            </a:endParaRPr>
          </a:p>
        </p:txBody>
      </p:sp>
      <p:sp>
        <p:nvSpPr>
          <p:cNvPr id="150" name="Google Shape;150;p16"/>
          <p:cNvSpPr txBox="1"/>
          <p:nvPr/>
        </p:nvSpPr>
        <p:spPr>
          <a:xfrm>
            <a:off x="1717675" y="2571750"/>
            <a:ext cx="3569100" cy="95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lt1"/>
                </a:solidFill>
                <a:latin typeface="Nunito"/>
                <a:ea typeface="Nunito"/>
                <a:cs typeface="Nunito"/>
                <a:sym typeface="Nunito"/>
              </a:rPr>
              <a:t>Content marketing helps soften the scale </a:t>
            </a:r>
            <a:endParaRPr sz="500">
              <a:latin typeface="Calibri"/>
              <a:ea typeface="Calibri"/>
              <a:cs typeface="Calibri"/>
              <a:sym typeface="Calibri"/>
            </a:endParaRPr>
          </a:p>
        </p:txBody>
      </p:sp>
      <p:sp>
        <p:nvSpPr>
          <p:cNvPr id="151" name="Google Shape;151;p16"/>
          <p:cNvSpPr txBox="1"/>
          <p:nvPr/>
        </p:nvSpPr>
        <p:spPr>
          <a:xfrm>
            <a:off x="6956600" y="3979300"/>
            <a:ext cx="1593600" cy="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lt1"/>
                </a:solidFill>
                <a:latin typeface="Calibri"/>
                <a:ea typeface="Calibri"/>
                <a:cs typeface="Calibri"/>
                <a:sym typeface="Calibri"/>
              </a:rPr>
              <a:t>*OptinMonster, 2023</a:t>
            </a:r>
            <a:endParaRPr sz="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7"/>
          <p:cNvSpPr txBox="1"/>
          <p:nvPr>
            <p:ph type="title"/>
          </p:nvPr>
        </p:nvSpPr>
        <p:spPr>
          <a:xfrm>
            <a:off x="5229375" y="635650"/>
            <a:ext cx="27102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200"/>
              <a:t>Like diamond cuts, content marketing comes in many different shapes</a:t>
            </a:r>
            <a:endParaRPr b="1" sz="3200"/>
          </a:p>
        </p:txBody>
      </p:sp>
      <p:sp>
        <p:nvSpPr>
          <p:cNvPr id="157" name="Google Shape;157;p17"/>
          <p:cNvSpPr txBox="1"/>
          <p:nvPr>
            <p:ph idx="1" type="body"/>
          </p:nvPr>
        </p:nvSpPr>
        <p:spPr>
          <a:xfrm>
            <a:off x="561500" y="759725"/>
            <a:ext cx="3494100" cy="374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chemeClr val="lt1"/>
                </a:solidFill>
              </a:rPr>
              <a:t>Content marketing can include: </a:t>
            </a:r>
            <a:endParaRPr b="1">
              <a:solidFill>
                <a:schemeClr val="lt1"/>
              </a:solidFill>
            </a:endParaRPr>
          </a:p>
          <a:p>
            <a:pPr indent="-311150" lvl="0" marL="457200" rtl="0" algn="l">
              <a:spcBef>
                <a:spcPts val="1200"/>
              </a:spcBef>
              <a:spcAft>
                <a:spcPts val="0"/>
              </a:spcAft>
              <a:buClr>
                <a:schemeClr val="lt1"/>
              </a:buClr>
              <a:buSzPts val="1300"/>
              <a:buChar char="●"/>
            </a:pPr>
            <a:r>
              <a:rPr b="1" lang="en">
                <a:solidFill>
                  <a:schemeClr val="lt1"/>
                </a:solidFill>
              </a:rPr>
              <a:t>Blog posts </a:t>
            </a:r>
            <a:r>
              <a:rPr b="1" lang="en">
                <a:solidFill>
                  <a:schemeClr val="lt1"/>
                </a:solidFill>
              </a:rPr>
              <a:t>including</a:t>
            </a:r>
            <a:r>
              <a:rPr b="1" lang="en">
                <a:solidFill>
                  <a:schemeClr val="lt1"/>
                </a:solidFill>
              </a:rPr>
              <a:t> long-form, short-form, listicles, and reviews </a:t>
            </a:r>
            <a:endParaRPr b="1">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Videos </a:t>
            </a:r>
            <a:endParaRPr b="1">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Newsletters and email-marketing</a:t>
            </a:r>
            <a:endParaRPr b="1">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Branded podcasts </a:t>
            </a:r>
            <a:endParaRPr b="1">
              <a:solidFill>
                <a:schemeClr val="lt1"/>
              </a:solidFill>
            </a:endParaRPr>
          </a:p>
          <a:p>
            <a:pPr indent="-311150" lvl="0" marL="457200" rtl="0" algn="l">
              <a:spcBef>
                <a:spcPts val="0"/>
              </a:spcBef>
              <a:spcAft>
                <a:spcPts val="0"/>
              </a:spcAft>
              <a:buClr>
                <a:schemeClr val="lt1"/>
              </a:buClr>
              <a:buSzPts val="1300"/>
              <a:buChar char="●"/>
            </a:pPr>
            <a:r>
              <a:rPr b="1" lang="en">
                <a:solidFill>
                  <a:schemeClr val="lt1"/>
                </a:solidFill>
              </a:rPr>
              <a:t>And, more! </a:t>
            </a:r>
            <a:endParaRPr b="1">
              <a:solidFill>
                <a:schemeClr val="lt1"/>
              </a:solidFill>
            </a:endParaRPr>
          </a:p>
          <a:p>
            <a:pPr indent="0" lvl="0" marL="0" rtl="0" algn="l">
              <a:spcBef>
                <a:spcPts val="1200"/>
              </a:spcBef>
              <a:spcAft>
                <a:spcPts val="0"/>
              </a:spcAft>
              <a:buNone/>
            </a:pPr>
            <a:r>
              <a:rPr b="1" lang="en">
                <a:solidFill>
                  <a:schemeClr val="lt1"/>
                </a:solidFill>
              </a:rPr>
              <a:t>The goal of any created content is to provide valuable advice while not directly selling to the consumer, </a:t>
            </a:r>
            <a:r>
              <a:rPr b="1" lang="en">
                <a:solidFill>
                  <a:schemeClr val="lt1"/>
                </a:solidFill>
              </a:rPr>
              <a:t>ultimately</a:t>
            </a:r>
            <a:r>
              <a:rPr b="1" lang="en">
                <a:solidFill>
                  <a:schemeClr val="lt1"/>
                </a:solidFill>
              </a:rPr>
              <a:t> positioning your brand as a leader in your industry. This build trust, increases brand awareness, and drives sales.</a:t>
            </a:r>
            <a:r>
              <a:rPr b="1" lang="en"/>
              <a:t> </a:t>
            </a:r>
            <a:endParaRPr b="1"/>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819150" y="626150"/>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Case Study: Olivia Ewing Jewelry</a:t>
            </a:r>
            <a:endParaRPr b="1"/>
          </a:p>
        </p:txBody>
      </p:sp>
      <p:sp>
        <p:nvSpPr>
          <p:cNvPr id="163" name="Google Shape;163;p18"/>
          <p:cNvSpPr txBox="1"/>
          <p:nvPr>
            <p:ph idx="1" type="body"/>
          </p:nvPr>
        </p:nvSpPr>
        <p:spPr>
          <a:xfrm>
            <a:off x="5155050" y="1465875"/>
            <a:ext cx="31698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100">
                <a:solidFill>
                  <a:schemeClr val="lt2"/>
                </a:solidFill>
                <a:latin typeface="Arial"/>
                <a:ea typeface="Arial"/>
                <a:cs typeface="Arial"/>
                <a:sym typeface="Arial"/>
              </a:rPr>
              <a:t>Client and Problem: </a:t>
            </a:r>
            <a:endParaRPr b="1" sz="1100">
              <a:solidFill>
                <a:schemeClr val="lt2"/>
              </a:solidFill>
              <a:latin typeface="Arial"/>
              <a:ea typeface="Arial"/>
              <a:cs typeface="Arial"/>
              <a:sym typeface="Arial"/>
            </a:endParaRPr>
          </a:p>
          <a:p>
            <a:pPr indent="0" lvl="0" marL="0" rtl="0" algn="l">
              <a:spcBef>
                <a:spcPts val="1200"/>
              </a:spcBef>
              <a:spcAft>
                <a:spcPts val="0"/>
              </a:spcAft>
              <a:buNone/>
            </a:pPr>
            <a:r>
              <a:rPr b="1" lang="en" sz="1100">
                <a:solidFill>
                  <a:schemeClr val="lt1"/>
                </a:solidFill>
                <a:latin typeface="Arial"/>
                <a:ea typeface="Arial"/>
                <a:cs typeface="Arial"/>
                <a:sym typeface="Arial"/>
              </a:rPr>
              <a:t>Olivia Ewing Jewelry, an online retailer and creator of stunning nature-inspired engagement rings, made the decision to move from selling their rings on Etsy to their own channel. In doing so they found themselves faced with the challenge of driving organic traffic to their site that would establish industry authority and generate sales without Etsy's name recognition.</a:t>
            </a:r>
            <a:r>
              <a:rPr lang="en" sz="1100">
                <a:solidFill>
                  <a:srgbClr val="002929"/>
                </a:solidFill>
                <a:latin typeface="Arial"/>
                <a:ea typeface="Arial"/>
                <a:cs typeface="Arial"/>
                <a:sym typeface="Arial"/>
              </a:rPr>
              <a:t> </a:t>
            </a:r>
            <a:endParaRPr sz="1100">
              <a:solidFill>
                <a:srgbClr val="002929"/>
              </a:solidFill>
              <a:latin typeface="Arial"/>
              <a:ea typeface="Arial"/>
              <a:cs typeface="Arial"/>
              <a:sym typeface="Arial"/>
            </a:endParaRPr>
          </a:p>
          <a:p>
            <a:pPr indent="0" lvl="0" marL="0" rtl="0" algn="l">
              <a:spcBef>
                <a:spcPts val="1200"/>
              </a:spcBef>
              <a:spcAft>
                <a:spcPts val="1200"/>
              </a:spcAft>
              <a:buNone/>
            </a:pPr>
            <a:r>
              <a:t/>
            </a:r>
            <a:endParaRPr/>
          </a:p>
        </p:txBody>
      </p:sp>
      <p:pic>
        <p:nvPicPr>
          <p:cNvPr id="164" name="Google Shape;164;p18"/>
          <p:cNvPicPr preferRelativeResize="0"/>
          <p:nvPr/>
        </p:nvPicPr>
        <p:blipFill>
          <a:blip r:embed="rId3">
            <a:alphaModFix/>
          </a:blip>
          <a:stretch>
            <a:fillRect/>
          </a:stretch>
        </p:blipFill>
        <p:spPr>
          <a:xfrm>
            <a:off x="438700" y="1427700"/>
            <a:ext cx="4450258" cy="2142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Study: Olivia Ewing Jewelry</a:t>
            </a:r>
            <a:endParaRPr b="1"/>
          </a:p>
          <a:p>
            <a:pPr indent="0" lvl="0" marL="0" rtl="0" algn="l">
              <a:spcBef>
                <a:spcPts val="0"/>
              </a:spcBef>
              <a:spcAft>
                <a:spcPts val="0"/>
              </a:spcAft>
              <a:buNone/>
            </a:pPr>
            <a:r>
              <a:t/>
            </a:r>
            <a:endParaRPr/>
          </a:p>
        </p:txBody>
      </p:sp>
      <p:sp>
        <p:nvSpPr>
          <p:cNvPr id="170" name="Google Shape;170;p19"/>
          <p:cNvSpPr txBox="1"/>
          <p:nvPr>
            <p:ph idx="1" type="body"/>
          </p:nvPr>
        </p:nvSpPr>
        <p:spPr>
          <a:xfrm>
            <a:off x="427725" y="1456325"/>
            <a:ext cx="4267200" cy="315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sz="1100">
                <a:solidFill>
                  <a:schemeClr val="lt2"/>
                </a:solidFill>
                <a:latin typeface="Arial"/>
                <a:ea typeface="Arial"/>
                <a:cs typeface="Arial"/>
                <a:sym typeface="Arial"/>
              </a:rPr>
              <a:t>Solution: </a:t>
            </a:r>
            <a:endParaRPr b="1" sz="1100">
              <a:solidFill>
                <a:schemeClr val="lt2"/>
              </a:solidFill>
              <a:latin typeface="Arial"/>
              <a:ea typeface="Arial"/>
              <a:cs typeface="Arial"/>
              <a:sym typeface="Arial"/>
            </a:endParaRPr>
          </a:p>
          <a:p>
            <a:pPr indent="0" lvl="0" marL="0" rtl="0" algn="l">
              <a:spcBef>
                <a:spcPts val="1200"/>
              </a:spcBef>
              <a:spcAft>
                <a:spcPts val="0"/>
              </a:spcAft>
              <a:buNone/>
            </a:pPr>
            <a:r>
              <a:rPr b="1" lang="en" sz="1100">
                <a:solidFill>
                  <a:schemeClr val="lt1"/>
                </a:solidFill>
                <a:latin typeface="Arial"/>
                <a:ea typeface="Arial"/>
                <a:cs typeface="Arial"/>
                <a:sym typeface="Arial"/>
              </a:rPr>
              <a:t>The BitterRoot Content team worked with Olivia Ewing Jewelry to analyze and update their current content marketing strategy. </a:t>
            </a:r>
            <a:endParaRPr b="1" sz="1100">
              <a:solidFill>
                <a:schemeClr val="lt1"/>
              </a:solidFill>
              <a:latin typeface="Arial"/>
              <a:ea typeface="Arial"/>
              <a:cs typeface="Arial"/>
              <a:sym typeface="Arial"/>
            </a:endParaRPr>
          </a:p>
          <a:p>
            <a:pPr indent="0" lvl="0" marL="0" rtl="0" algn="l">
              <a:spcBef>
                <a:spcPts val="1200"/>
              </a:spcBef>
              <a:spcAft>
                <a:spcPts val="0"/>
              </a:spcAft>
              <a:buNone/>
            </a:pPr>
            <a:r>
              <a:rPr b="1" lang="en" sz="1100">
                <a:solidFill>
                  <a:schemeClr val="lt1"/>
                </a:solidFill>
                <a:latin typeface="Arial"/>
                <a:ea typeface="Arial"/>
                <a:cs typeface="Arial"/>
                <a:sym typeface="Arial"/>
              </a:rPr>
              <a:t>Utilizing </a:t>
            </a:r>
            <a:r>
              <a:rPr b="1" lang="en" sz="1100">
                <a:solidFill>
                  <a:schemeClr val="lt2"/>
                </a:solidFill>
                <a:latin typeface="Arial"/>
                <a:ea typeface="Arial"/>
                <a:cs typeface="Arial"/>
                <a:sym typeface="Arial"/>
              </a:rPr>
              <a:t>cutting-edge programs</a:t>
            </a:r>
            <a:r>
              <a:rPr b="1" lang="en" sz="1100">
                <a:solidFill>
                  <a:schemeClr val="lt1"/>
                </a:solidFill>
                <a:latin typeface="Arial"/>
                <a:ea typeface="Arial"/>
                <a:cs typeface="Arial"/>
                <a:sym typeface="Arial"/>
              </a:rPr>
              <a:t> that shed light into competitive keywords and areas that could be improved, they worked to create four blog posts a month that positioned the brand as a </a:t>
            </a:r>
            <a:r>
              <a:rPr b="1" lang="en" sz="1100">
                <a:solidFill>
                  <a:schemeClr val="lt2"/>
                </a:solidFill>
                <a:latin typeface="Arial"/>
                <a:ea typeface="Arial"/>
                <a:cs typeface="Arial"/>
                <a:sym typeface="Arial"/>
              </a:rPr>
              <a:t>leading authority of engagement rings </a:t>
            </a:r>
            <a:r>
              <a:rPr b="1" lang="en" sz="1100">
                <a:solidFill>
                  <a:schemeClr val="lt1"/>
                </a:solidFill>
                <a:latin typeface="Arial"/>
                <a:ea typeface="Arial"/>
                <a:cs typeface="Arial"/>
                <a:sym typeface="Arial"/>
              </a:rPr>
              <a:t>while appealing to their specific targeted-audience. </a:t>
            </a:r>
            <a:endParaRPr b="1" sz="1100">
              <a:solidFill>
                <a:schemeClr val="lt1"/>
              </a:solidFill>
              <a:latin typeface="Arial"/>
              <a:ea typeface="Arial"/>
              <a:cs typeface="Arial"/>
              <a:sym typeface="Arial"/>
            </a:endParaRPr>
          </a:p>
          <a:p>
            <a:pPr indent="0" lvl="0" marL="0" rtl="0" algn="l">
              <a:spcBef>
                <a:spcPts val="1200"/>
              </a:spcBef>
              <a:spcAft>
                <a:spcPts val="0"/>
              </a:spcAft>
              <a:buNone/>
            </a:pPr>
            <a:r>
              <a:rPr b="1" lang="en" sz="1100">
                <a:solidFill>
                  <a:schemeClr val="lt2"/>
                </a:solidFill>
                <a:latin typeface="Arial"/>
                <a:ea typeface="Arial"/>
                <a:cs typeface="Arial"/>
                <a:sym typeface="Arial"/>
              </a:rPr>
              <a:t>Search engine optimization</a:t>
            </a:r>
            <a:r>
              <a:rPr b="1" lang="en" sz="1100">
                <a:solidFill>
                  <a:schemeClr val="lt1"/>
                </a:solidFill>
                <a:latin typeface="Arial"/>
                <a:ea typeface="Arial"/>
                <a:cs typeface="Arial"/>
                <a:sym typeface="Arial"/>
              </a:rPr>
              <a:t> was utilized to improve the search engine results page ranking and quarterly meetings were held to ensure of the content with the brand.</a:t>
            </a:r>
            <a:endParaRPr b="1" sz="1100">
              <a:solidFill>
                <a:schemeClr val="lt1"/>
              </a:solidFill>
              <a:latin typeface="Arial"/>
              <a:ea typeface="Arial"/>
              <a:cs typeface="Arial"/>
              <a:sym typeface="Arial"/>
            </a:endParaRPr>
          </a:p>
          <a:p>
            <a:pPr indent="0" lvl="0" marL="0" rtl="0" algn="l">
              <a:spcBef>
                <a:spcPts val="1200"/>
              </a:spcBef>
              <a:spcAft>
                <a:spcPts val="1200"/>
              </a:spcAft>
              <a:buNone/>
            </a:pPr>
            <a:r>
              <a:t/>
            </a:r>
            <a:endParaRPr b="1" sz="1100">
              <a:solidFill>
                <a:schemeClr val="lt1"/>
              </a:solidFill>
              <a:latin typeface="Arial"/>
              <a:ea typeface="Arial"/>
              <a:cs typeface="Arial"/>
              <a:sym typeface="Arial"/>
            </a:endParaRPr>
          </a:p>
        </p:txBody>
      </p:sp>
      <p:pic>
        <p:nvPicPr>
          <p:cNvPr id="171" name="Google Shape;171;p19"/>
          <p:cNvPicPr preferRelativeResize="0"/>
          <p:nvPr/>
        </p:nvPicPr>
        <p:blipFill>
          <a:blip r:embed="rId3">
            <a:alphaModFix/>
          </a:blip>
          <a:stretch>
            <a:fillRect/>
          </a:stretch>
        </p:blipFill>
        <p:spPr>
          <a:xfrm>
            <a:off x="4476450" y="1628100"/>
            <a:ext cx="4267049" cy="2521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819150" y="845600"/>
            <a:ext cx="7505700" cy="690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Case Study: Olivia Ewing Jewelry</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Results</a:t>
            </a:r>
            <a:endParaRPr/>
          </a:p>
        </p:txBody>
      </p:sp>
      <p:sp>
        <p:nvSpPr>
          <p:cNvPr id="177" name="Google Shape;177;p20"/>
          <p:cNvSpPr txBox="1"/>
          <p:nvPr>
            <p:ph idx="1" type="body"/>
          </p:nvPr>
        </p:nvSpPr>
        <p:spPr>
          <a:xfrm>
            <a:off x="4057950" y="2162500"/>
            <a:ext cx="4266900" cy="24480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b="1" lang="en" sz="1100">
                <a:solidFill>
                  <a:schemeClr val="lt1"/>
                </a:solidFill>
                <a:latin typeface="Arial"/>
                <a:ea typeface="Arial"/>
                <a:cs typeface="Arial"/>
                <a:sym typeface="Arial"/>
              </a:rPr>
              <a:t>In one year: </a:t>
            </a:r>
            <a:endParaRPr b="1" sz="1100">
              <a:solidFill>
                <a:schemeClr val="lt1"/>
              </a:solidFill>
              <a:latin typeface="Arial"/>
              <a:ea typeface="Arial"/>
              <a:cs typeface="Arial"/>
              <a:sym typeface="Arial"/>
            </a:endParaRPr>
          </a:p>
          <a:p>
            <a:pPr indent="-298450" lvl="0" marL="457200" rtl="0" algn="l">
              <a:spcBef>
                <a:spcPts val="1200"/>
              </a:spcBef>
              <a:spcAft>
                <a:spcPts val="0"/>
              </a:spcAft>
              <a:buClr>
                <a:schemeClr val="lt1"/>
              </a:buClr>
              <a:buSzPts val="1100"/>
              <a:buFont typeface="Arial"/>
              <a:buChar char="●"/>
            </a:pPr>
            <a:r>
              <a:rPr b="1" lang="en" sz="2100">
                <a:solidFill>
                  <a:schemeClr val="lt2"/>
                </a:solidFill>
                <a:latin typeface="Arial"/>
                <a:ea typeface="Arial"/>
                <a:cs typeface="Arial"/>
                <a:sym typeface="Arial"/>
              </a:rPr>
              <a:t>357%</a:t>
            </a:r>
            <a:r>
              <a:rPr b="1" lang="en" sz="1100">
                <a:solidFill>
                  <a:schemeClr val="lt1"/>
                </a:solidFill>
                <a:latin typeface="Arial"/>
                <a:ea typeface="Arial"/>
                <a:cs typeface="Arial"/>
                <a:sym typeface="Arial"/>
              </a:rPr>
              <a:t> increase in organic traffic </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2100">
                <a:solidFill>
                  <a:schemeClr val="lt2"/>
                </a:solidFill>
                <a:latin typeface="Arial"/>
                <a:ea typeface="Arial"/>
                <a:cs typeface="Arial"/>
                <a:sym typeface="Arial"/>
              </a:rPr>
              <a:t>22%</a:t>
            </a:r>
            <a:r>
              <a:rPr b="1" lang="en" sz="1100">
                <a:solidFill>
                  <a:schemeClr val="lt1"/>
                </a:solidFill>
                <a:latin typeface="Arial"/>
                <a:ea typeface="Arial"/>
                <a:cs typeface="Arial"/>
                <a:sym typeface="Arial"/>
              </a:rPr>
              <a:t> increase in revenue </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2100">
                <a:solidFill>
                  <a:schemeClr val="lt2"/>
                </a:solidFill>
                <a:latin typeface="Arial"/>
                <a:ea typeface="Arial"/>
                <a:cs typeface="Arial"/>
                <a:sym typeface="Arial"/>
              </a:rPr>
              <a:t>21%</a:t>
            </a:r>
            <a:r>
              <a:rPr b="1" lang="en" sz="1100">
                <a:solidFill>
                  <a:schemeClr val="lt1"/>
                </a:solidFill>
                <a:latin typeface="Arial"/>
                <a:ea typeface="Arial"/>
                <a:cs typeface="Arial"/>
                <a:sym typeface="Arial"/>
              </a:rPr>
              <a:t> increase in customers</a:t>
            </a:r>
            <a:endParaRPr b="1" sz="1100">
              <a:solidFill>
                <a:schemeClr val="lt1"/>
              </a:solidFill>
              <a:latin typeface="Arial"/>
              <a:ea typeface="Arial"/>
              <a:cs typeface="Arial"/>
              <a:sym typeface="Arial"/>
            </a:endParaRPr>
          </a:p>
          <a:p>
            <a:pPr indent="-298450" lvl="0" marL="457200" rtl="0" algn="l">
              <a:spcBef>
                <a:spcPts val="0"/>
              </a:spcBef>
              <a:spcAft>
                <a:spcPts val="0"/>
              </a:spcAft>
              <a:buClr>
                <a:schemeClr val="lt1"/>
              </a:buClr>
              <a:buSzPts val="1100"/>
              <a:buFont typeface="Arial"/>
              <a:buChar char="●"/>
            </a:pPr>
            <a:r>
              <a:rPr b="1" lang="en" sz="2100">
                <a:solidFill>
                  <a:schemeClr val="lt2"/>
                </a:solidFill>
                <a:latin typeface="Arial"/>
                <a:ea typeface="Arial"/>
                <a:cs typeface="Arial"/>
                <a:sym typeface="Arial"/>
              </a:rPr>
              <a:t>5 point</a:t>
            </a:r>
            <a:r>
              <a:rPr b="1" lang="en" sz="1100">
                <a:solidFill>
                  <a:schemeClr val="lt1"/>
                </a:solidFill>
                <a:latin typeface="Arial"/>
                <a:ea typeface="Arial"/>
                <a:cs typeface="Arial"/>
                <a:sym typeface="Arial"/>
              </a:rPr>
              <a:t> increase in domain authority</a:t>
            </a:r>
            <a:endParaRPr b="1" sz="1100">
              <a:solidFill>
                <a:schemeClr val="lt1"/>
              </a:solidFill>
              <a:latin typeface="Arial"/>
              <a:ea typeface="Arial"/>
              <a:cs typeface="Arial"/>
              <a:sym typeface="Arial"/>
            </a:endParaRPr>
          </a:p>
        </p:txBody>
      </p:sp>
      <p:sp>
        <p:nvSpPr>
          <p:cNvPr id="178" name="Google Shape;178;p20"/>
          <p:cNvSpPr txBox="1"/>
          <p:nvPr/>
        </p:nvSpPr>
        <p:spPr>
          <a:xfrm>
            <a:off x="1173750" y="2834175"/>
            <a:ext cx="897000" cy="2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79" name="Google Shape;179;p20"/>
          <p:cNvPicPr preferRelativeResize="0"/>
          <p:nvPr/>
        </p:nvPicPr>
        <p:blipFill>
          <a:blip r:embed="rId3">
            <a:alphaModFix/>
          </a:blip>
          <a:stretch>
            <a:fillRect/>
          </a:stretch>
        </p:blipFill>
        <p:spPr>
          <a:xfrm>
            <a:off x="620275" y="1536500"/>
            <a:ext cx="2876027" cy="28760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780975" y="1208225"/>
            <a:ext cx="3055200" cy="296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t>Let’s turn </a:t>
            </a:r>
            <a:r>
              <a:rPr b="1" lang="en" sz="3200">
                <a:solidFill>
                  <a:schemeClr val="lt2"/>
                </a:solidFill>
              </a:rPr>
              <a:t>your</a:t>
            </a:r>
            <a:r>
              <a:rPr b="1" lang="en" sz="3200"/>
              <a:t> business </a:t>
            </a:r>
            <a:r>
              <a:rPr b="1" lang="en" sz="3200"/>
              <a:t>dreams into reality</a:t>
            </a:r>
            <a:endParaRPr/>
          </a:p>
        </p:txBody>
      </p:sp>
      <p:sp>
        <p:nvSpPr>
          <p:cNvPr id="185" name="Google Shape;185;p21"/>
          <p:cNvSpPr txBox="1"/>
          <p:nvPr>
            <p:ph idx="1" type="body"/>
          </p:nvPr>
        </p:nvSpPr>
        <p:spPr>
          <a:xfrm>
            <a:off x="4438400" y="1131875"/>
            <a:ext cx="3753000" cy="2448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solidFill>
                  <a:schemeClr val="lt1"/>
                </a:solidFill>
              </a:rPr>
              <a:t>Interested in mining the power of content marketing? BitterRoot Content can help. </a:t>
            </a:r>
            <a:endParaRPr b="1">
              <a:solidFill>
                <a:schemeClr val="lt1"/>
              </a:solidFill>
            </a:endParaRPr>
          </a:p>
          <a:p>
            <a:pPr indent="0" lvl="0" marL="0" rtl="0" algn="l">
              <a:spcBef>
                <a:spcPts val="1200"/>
              </a:spcBef>
              <a:spcAft>
                <a:spcPts val="0"/>
              </a:spcAft>
              <a:buNone/>
            </a:pPr>
            <a:r>
              <a:rPr b="1" lang="en">
                <a:solidFill>
                  <a:schemeClr val="lt1"/>
                </a:solidFill>
              </a:rPr>
              <a:t>We develop</a:t>
            </a:r>
            <a:r>
              <a:rPr b="1" lang="en">
                <a:solidFill>
                  <a:schemeClr val="lt2"/>
                </a:solidFill>
              </a:rPr>
              <a:t> custom SEO content marketing </a:t>
            </a:r>
            <a:r>
              <a:rPr b="1" lang="en">
                <a:solidFill>
                  <a:schemeClr val="lt2"/>
                </a:solidFill>
              </a:rPr>
              <a:t>strategies</a:t>
            </a:r>
            <a:r>
              <a:rPr b="1" lang="en">
                <a:solidFill>
                  <a:schemeClr val="lt1"/>
                </a:solidFill>
              </a:rPr>
              <a:t> and </a:t>
            </a:r>
            <a:r>
              <a:rPr b="1" lang="en">
                <a:solidFill>
                  <a:schemeClr val="lt2"/>
                </a:solidFill>
              </a:rPr>
              <a:t>full-service content creation and management </a:t>
            </a:r>
            <a:r>
              <a:rPr b="1" lang="en">
                <a:solidFill>
                  <a:schemeClr val="lt1"/>
                </a:solidFill>
              </a:rPr>
              <a:t>so you can drive quality organic traffic to your website that will increase conversions, brand authority, and brand recognition. </a:t>
            </a:r>
            <a:endParaRPr b="1">
              <a:solidFill>
                <a:schemeClr val="lt1"/>
              </a:solidFill>
            </a:endParaRPr>
          </a:p>
          <a:p>
            <a:pPr indent="0" lvl="0" marL="0" rtl="0" algn="l">
              <a:spcBef>
                <a:spcPts val="1200"/>
              </a:spcBef>
              <a:spcAft>
                <a:spcPts val="1200"/>
              </a:spcAft>
              <a:buNone/>
            </a:pPr>
            <a:r>
              <a:rPr b="1" lang="en" sz="1100">
                <a:solidFill>
                  <a:schemeClr val="lt1"/>
                </a:solidFill>
                <a:latin typeface="Arial"/>
                <a:ea typeface="Arial"/>
                <a:cs typeface="Arial"/>
                <a:sym typeface="Arial"/>
              </a:rPr>
              <a:t>Contact </a:t>
            </a:r>
            <a:r>
              <a:rPr b="1" lang="en" sz="1100" u="sng">
                <a:solidFill>
                  <a:schemeClr val="lt1"/>
                </a:solidFill>
                <a:latin typeface="Arial"/>
                <a:ea typeface="Arial"/>
                <a:cs typeface="Arial"/>
                <a:sym typeface="Arial"/>
              </a:rPr>
              <a:t>molly@bitterrootcontent.com</a:t>
            </a:r>
            <a:r>
              <a:rPr b="1" lang="en" sz="1100">
                <a:solidFill>
                  <a:schemeClr val="lt1"/>
                </a:solidFill>
                <a:latin typeface="Arial"/>
                <a:ea typeface="Arial"/>
                <a:cs typeface="Arial"/>
                <a:sym typeface="Arial"/>
              </a:rPr>
              <a:t> today to learn how you can receive a </a:t>
            </a:r>
            <a:r>
              <a:rPr b="1" lang="en" sz="1100">
                <a:solidFill>
                  <a:schemeClr val="lt2"/>
                </a:solidFill>
                <a:latin typeface="Arial"/>
                <a:ea typeface="Arial"/>
                <a:cs typeface="Arial"/>
                <a:sym typeface="Arial"/>
              </a:rPr>
              <a:t>complimentary content audit </a:t>
            </a:r>
            <a:r>
              <a:rPr b="1" lang="en" sz="1100">
                <a:solidFill>
                  <a:schemeClr val="lt1"/>
                </a:solidFill>
                <a:latin typeface="Arial"/>
                <a:ea typeface="Arial"/>
                <a:cs typeface="Arial"/>
                <a:sym typeface="Arial"/>
              </a:rPr>
              <a:t>to develop a better understanding of how you can supercharge your sales with content marketing. </a:t>
            </a:r>
            <a:endParaRPr b="1">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0D2F7A"/>
      </a:lt1>
      <a:dk2>
        <a:srgbClr val="233A44"/>
      </a:dk2>
      <a:lt2>
        <a:srgbClr val="DF5820"/>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